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8" autoAdjust="0"/>
    <p:restoredTop sz="94660"/>
  </p:normalViewPr>
  <p:slideViewPr>
    <p:cSldViewPr snapToGrid="0">
      <p:cViewPr varScale="1">
        <p:scale>
          <a:sx n="88" d="100"/>
          <a:sy n="88" d="100"/>
        </p:scale>
        <p:origin x="81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C594C-57EC-B4D9-102B-ED7FCE7DA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3AA25D-08F2-72FC-4C1B-1EFBC7D3D9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51C80-8F6B-8D83-8C78-8F28AF106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48DEA-0A2E-D2C6-AC8D-DFAE075F1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A04B2-6214-8A65-064A-A6AA4190E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65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DA752-1BEB-BAF4-6083-C4D46D1C0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E2E97-F446-63FB-20E7-23CB826318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CB3AA-D509-8370-F64B-686C0AB47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A8E14-598A-7547-C691-E6447E3D5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6F328-1C08-F914-5894-372890B7C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C6E5BD-913E-D797-4845-DC96241069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AB8AF6-5700-8F4A-3D03-09537D30B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4491D-F8F9-1155-D794-94D5F3BB3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12F1F-4BD0-85CA-75C7-CD08A0CD2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979C1-C284-D5F9-8C45-CCD33F48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3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79C88-CB98-1F21-81A8-867866109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3DB74-72E0-E3A3-A162-5BDC89FA5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78564-402E-9C97-8B10-7AE6BCD3C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21915-F9C9-131D-B226-F3A40A9C1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35A4D-607B-DD32-18B0-3D83B0531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8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03DF7-963A-4F78-9632-33A030111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B3948E-781A-679F-DAB8-CBE1878CE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E7444-9B10-1400-0AD8-6B6EB7DB7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FEBDE-CC31-4724-ACE8-8804A2A9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FD194-D32D-293A-6076-2108EF67D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014FF-0421-50C3-532C-C19918E86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800BB-92E6-69E9-1295-93BD89BD42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3C381C-A16E-2087-2DC5-8E1D49E4C7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F88A41-189B-5FFF-B3E5-FB23BC98D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D4E97B-3C27-23AB-08D7-CD8F7ED0E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9375A9-7EDA-940E-6C7C-044A8D348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81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11342-DB5B-1F6D-2356-C177A8FD5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F5ABB-B231-660E-2453-EC7974F00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138DA-E32F-7A09-B031-806F19492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8F4B2-66E6-281C-3A64-8CE036E62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38196E-6A33-C055-D0CB-719E7CCD3E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3EA06-6055-7520-2E2A-5E9E7F008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146B08-D7FF-11DE-A6EB-E3EE09B98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9A399C-94FE-3394-B698-B6EEE13F5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BBFB2-8877-85B6-4321-2C34695B2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F9E059-4A06-43A9-B752-2FB1210D1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7F32E5-DD9E-A73C-7BE2-09981EDFD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696F3C-2E07-6300-4516-30706E8F2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8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1D264B-0908-1D4D-5D4C-7D2CF655E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FA9799-765F-13A6-39F1-0935FD98F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4C954-1B2E-998C-BB8A-13A58E878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3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691DE-584B-6DA7-39CD-31D2F48BD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0A918-9E5C-C07E-94E2-4CA1D30FF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76C308-E645-57E2-D61A-672FE9CB06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7DC616-7A26-6546-9600-7B4877F42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B3B72-C34C-D2E3-A9E7-D02425900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50937-3ADF-8D21-FCEA-165785D04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16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AFBB2-20A8-5057-DEB4-E76BAF214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290B1C-2A71-15DF-B48E-B3769BFAA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E78E7-0279-E466-08DB-73B07663B8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73F4B-022E-9838-03DA-750FB573E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FABC77-F936-F016-FD8B-3B485A1F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0918A3-38B8-AB65-258B-A4E9DB8F3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90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81F002-B47E-566B-B772-D35C0B375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E16E1-D380-3106-9421-4F33E9748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DD09C-D1EF-5586-0BCA-6121C5BFBC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A3411-4C53-43C5-8EBA-D07DD778D392}" type="datetimeFigureOut">
              <a:rPr lang="en-US" smtClean="0"/>
              <a:t>2025/06/08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46726-A0B6-5C2E-D05D-4754CD563D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9D8CB-67C5-D4C6-674F-7205F5BA2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ED6C0-2B27-4141-8B6C-903A8DF02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48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39D3F-1C4F-0485-BC69-7C52FC5CC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4000" b="1" dirty="0"/>
            </a:br>
            <a:r>
              <a:rPr lang="en-US" sz="4000" b="1" u="sng" dirty="0"/>
              <a:t>Strengthening democratic governance through robust, transparent and equitable political funding</a:t>
            </a:r>
            <a:br>
              <a:rPr lang="en-US" sz="4000" b="1" u="sng" dirty="0"/>
            </a:br>
            <a:br>
              <a:rPr lang="en-US" b="1" dirty="0"/>
            </a:br>
            <a:r>
              <a:rPr lang="en-US" sz="3600" b="1" dirty="0"/>
              <a:t>Dirk Kotzé, Political Sciences, Unisa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25CFB-B03A-8CB5-84C8-FE8D8568F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b="1" u="sng" dirty="0"/>
              <a:t>Financing in political parties and politics in general</a:t>
            </a:r>
          </a:p>
          <a:p>
            <a:r>
              <a:rPr lang="en-US" dirty="0"/>
              <a:t>All </a:t>
            </a:r>
            <a:r>
              <a:rPr lang="en-US" dirty="0" err="1"/>
              <a:t>organisations</a:t>
            </a:r>
            <a:r>
              <a:rPr lang="en-US" dirty="0"/>
              <a:t> depend on human, financial, infrastructure resources (offices, ICT, transport, admin staff) – same for political parties</a:t>
            </a:r>
          </a:p>
          <a:p>
            <a:r>
              <a:rPr lang="en-US" dirty="0"/>
              <a:t>Traditional party revenue sources: Membership fees &amp; donations – external private donations – return on investments – donations in kind </a:t>
            </a:r>
          </a:p>
          <a:p>
            <a:pPr marL="0" indent="0">
              <a:buNone/>
            </a:pPr>
            <a:r>
              <a:rPr lang="en-US" dirty="0"/>
              <a:t>   - more lately: public funding </a:t>
            </a:r>
          </a:p>
        </p:txBody>
      </p:sp>
    </p:spTree>
    <p:extLst>
      <p:ext uri="{BB962C8B-B14F-4D97-AF65-F5344CB8AC3E}">
        <p14:creationId xmlns:p14="http://schemas.microsoft.com/office/powerpoint/2010/main" val="213184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A6AAC-CBF7-42A4-95E8-3CF206D13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B49E6-1373-3BC5-C3E7-2513FD74B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Relationship between parties and members:</a:t>
            </a:r>
          </a:p>
          <a:p>
            <a:pPr marL="0" indent="0">
              <a:buNone/>
            </a:pPr>
            <a:r>
              <a:rPr lang="en-US" dirty="0"/>
              <a:t>Different types of parties (cadre, mass, </a:t>
            </a:r>
            <a:r>
              <a:rPr lang="en-US" dirty="0" err="1"/>
              <a:t>etc</a:t>
            </a:r>
            <a:r>
              <a:rPr lang="en-US" dirty="0"/>
              <a:t>) which determine how important membership vs. supporters/voters is.</a:t>
            </a:r>
          </a:p>
          <a:p>
            <a:pPr marL="0" indent="0">
              <a:buNone/>
            </a:pPr>
            <a:r>
              <a:rPr lang="en-US" dirty="0"/>
              <a:t>Membership focus requires more internal party procedures: branches, branch offices, local </a:t>
            </a:r>
            <a:r>
              <a:rPr lang="en-US" dirty="0" err="1"/>
              <a:t>organisers</a:t>
            </a:r>
            <a:r>
              <a:rPr lang="en-US" dirty="0"/>
              <a:t>, internal communication, branch meetings, recruitment and fundraising events – all of them promote internal party democracy</a:t>
            </a:r>
          </a:p>
          <a:p>
            <a:r>
              <a:rPr lang="en-US" dirty="0"/>
              <a:t>Campaigns: normally costly – </a:t>
            </a:r>
            <a:r>
              <a:rPr lang="en-US" dirty="0" err="1"/>
              <a:t>organisers</a:t>
            </a:r>
            <a:r>
              <a:rPr lang="en-US" dirty="0"/>
              <a:t>, communication material and design (adverts), T-shirts </a:t>
            </a:r>
            <a:r>
              <a:rPr lang="en-US" dirty="0" err="1"/>
              <a:t>etc</a:t>
            </a:r>
            <a:r>
              <a:rPr lang="en-US" dirty="0"/>
              <a:t>, venues for events, transportation</a:t>
            </a:r>
          </a:p>
          <a:p>
            <a:r>
              <a:rPr lang="en-US" dirty="0"/>
              <a:t>Elections: campaign infrastructure plus nomination process of candidates, registration of party, renting of venues, managing volunteers</a:t>
            </a:r>
          </a:p>
        </p:txBody>
      </p:sp>
    </p:spTree>
    <p:extLst>
      <p:ext uri="{BB962C8B-B14F-4D97-AF65-F5344CB8AC3E}">
        <p14:creationId xmlns:p14="http://schemas.microsoft.com/office/powerpoint/2010/main" val="1783150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15DBC-D052-507C-DE3A-23FBBEC40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B42E1-F0D1-295B-E160-CD89EED0D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General conclusion: the more internal democracy, the more accommodation of members and candidates, more transparent decision-making/planning – the more democracy in election will be possible</a:t>
            </a:r>
          </a:p>
          <a:p>
            <a:r>
              <a:rPr lang="en-US" dirty="0"/>
              <a:t>Democracy does not depend only on party resources - depends also on parties that can perform checks-and-balance role on each other: </a:t>
            </a:r>
          </a:p>
          <a:p>
            <a:pPr marL="0" indent="0">
              <a:buNone/>
            </a:pPr>
            <a:r>
              <a:rPr lang="en-US" dirty="0"/>
              <a:t>    Report unethical conduct, violations of election rules – use internal IEC procedures (PLCs) and 	Electoral Court </a:t>
            </a:r>
          </a:p>
          <a:p>
            <a:r>
              <a:rPr lang="en-US" dirty="0"/>
              <a:t>Therefore: </a:t>
            </a:r>
            <a:r>
              <a:rPr lang="en-US" u="sng" dirty="0"/>
              <a:t>autocratic (non-democratic)</a:t>
            </a:r>
            <a:r>
              <a:rPr lang="en-US" dirty="0"/>
              <a:t> situation when:</a:t>
            </a:r>
          </a:p>
          <a:p>
            <a:pPr marL="0" indent="0">
              <a:buNone/>
            </a:pPr>
            <a:r>
              <a:rPr lang="en-US" dirty="0"/>
              <a:t>         - playing field for parties not level enough</a:t>
            </a:r>
          </a:p>
          <a:p>
            <a:pPr marL="0" indent="0">
              <a:buNone/>
            </a:pPr>
            <a:r>
              <a:rPr lang="en-US" dirty="0"/>
              <a:t>         - role of voters in nominations, campaigns is reduced</a:t>
            </a:r>
          </a:p>
          <a:p>
            <a:pPr marL="0" indent="0">
              <a:buNone/>
            </a:pPr>
            <a:r>
              <a:rPr lang="en-US" dirty="0"/>
              <a:t>         - internal party democracy is compromised</a:t>
            </a:r>
          </a:p>
          <a:p>
            <a:pPr marL="0" indent="0">
              <a:buNone/>
            </a:pPr>
            <a:r>
              <a:rPr lang="en-US" dirty="0"/>
              <a:t>         - internal flow of communication is limited</a:t>
            </a:r>
          </a:p>
          <a:p>
            <a:pPr marL="0" indent="0">
              <a:buNone/>
            </a:pPr>
            <a:r>
              <a:rPr lang="en-US" dirty="0"/>
              <a:t>         - voting and election results are manipulated</a:t>
            </a:r>
          </a:p>
          <a:p>
            <a:pPr marL="0" indent="0">
              <a:buNone/>
            </a:pPr>
            <a:r>
              <a:rPr lang="en-US"/>
              <a:t>         - </a:t>
            </a:r>
            <a:r>
              <a:rPr lang="en-US" dirty="0"/>
              <a:t>donors manipulate/influence candidate nominations and party policy platforms </a:t>
            </a:r>
          </a:p>
        </p:txBody>
      </p:sp>
    </p:spTree>
    <p:extLst>
      <p:ext uri="{BB962C8B-B14F-4D97-AF65-F5344CB8AC3E}">
        <p14:creationId xmlns:p14="http://schemas.microsoft.com/office/powerpoint/2010/main" val="3929586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B9385-7B03-B721-486E-83EEA47C9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34992-FEF5-17BC-E57F-5ED610F29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/>
              <a:t>How does (more/selective) availability of resources influence the democratic outcome?</a:t>
            </a:r>
          </a:p>
          <a:p>
            <a:r>
              <a:rPr lang="en-US" dirty="0"/>
              <a:t>With </a:t>
            </a:r>
            <a:r>
              <a:rPr lang="en-US" u="sng" dirty="0"/>
              <a:t>more</a:t>
            </a:r>
            <a:r>
              <a:rPr lang="en-US" dirty="0"/>
              <a:t> resources: </a:t>
            </a:r>
          </a:p>
          <a:p>
            <a:pPr marL="0" indent="0">
              <a:buNone/>
            </a:pPr>
            <a:r>
              <a:rPr lang="en-US" dirty="0"/>
              <a:t> - internal democratic procedures can be better implemented</a:t>
            </a:r>
          </a:p>
          <a:p>
            <a:pPr marL="0" indent="0">
              <a:buNone/>
            </a:pPr>
            <a:r>
              <a:rPr lang="en-US" dirty="0"/>
              <a:t> - enhance the influence of donors and reduce those of individual members</a:t>
            </a:r>
          </a:p>
          <a:p>
            <a:pPr marL="0" indent="0">
              <a:buNone/>
            </a:pPr>
            <a:r>
              <a:rPr lang="en-US" dirty="0"/>
              <a:t> - more campaigning is possible – more expensive forms of campaigning 	(adverts), more expansive campaigning </a:t>
            </a:r>
          </a:p>
          <a:p>
            <a:r>
              <a:rPr lang="en-US" dirty="0"/>
              <a:t>With </a:t>
            </a:r>
            <a:r>
              <a:rPr lang="en-US" u="sng" dirty="0"/>
              <a:t>less</a:t>
            </a:r>
            <a:r>
              <a:rPr lang="en-US" dirty="0"/>
              <a:t> resources:</a:t>
            </a:r>
          </a:p>
          <a:p>
            <a:pPr>
              <a:buFontTx/>
              <a:buChar char="-"/>
            </a:pPr>
            <a:r>
              <a:rPr lang="en-US" dirty="0"/>
              <a:t>Party more dependent on volunteers</a:t>
            </a:r>
          </a:p>
          <a:p>
            <a:pPr>
              <a:buFontTx/>
              <a:buChar char="-"/>
            </a:pPr>
            <a:r>
              <a:rPr lang="en-US" dirty="0"/>
              <a:t>More face-to-face campaigning and less virtual/centralized campaigning</a:t>
            </a:r>
          </a:p>
          <a:p>
            <a:pPr>
              <a:buFontTx/>
              <a:buChar char="-"/>
            </a:pPr>
            <a:r>
              <a:rPr lang="en-US" dirty="0"/>
              <a:t>More dependent on supporter donations, selling of party merchandise,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4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F9543-DA07-84C3-CAAA-CB88C074A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Democratic objective is a level playing field during elections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57600-4F96-0A7D-1A5C-CBA4BD6AC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- Incumbent governing party should not have a </a:t>
            </a:r>
            <a:r>
              <a:rPr lang="en-US" dirty="0" err="1"/>
              <a:t>dispropriate</a:t>
            </a:r>
            <a:r>
              <a:rPr lang="en-US" dirty="0"/>
              <a:t> advantage – they normally 	have a proportionate advantage, because of better chance to be re-elected</a:t>
            </a:r>
          </a:p>
          <a:p>
            <a:pPr marL="0" indent="0">
              <a:buNone/>
            </a:pPr>
            <a:r>
              <a:rPr lang="en-US" dirty="0"/>
              <a:t>- New parties, candidates should have a fair chance</a:t>
            </a:r>
          </a:p>
          <a:p>
            <a:pPr marL="0" indent="0">
              <a:buNone/>
            </a:pPr>
            <a:r>
              <a:rPr lang="en-US" dirty="0"/>
              <a:t>- Parties’ access to donors should be limited – status of voters/ members/ supporters 	should be protected – supporters should be more decisive than donors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Range of </a:t>
            </a:r>
            <a:r>
              <a:rPr lang="en-US" u="sng" dirty="0"/>
              <a:t>potential policy options</a:t>
            </a:r>
            <a:r>
              <a:rPr lang="en-US" dirty="0"/>
              <a:t>:</a:t>
            </a:r>
          </a:p>
          <a:p>
            <a:pPr>
              <a:buFontTx/>
              <a:buChar char="-"/>
            </a:pPr>
            <a:r>
              <a:rPr lang="en-US" dirty="0"/>
              <a:t>Only private funding with high thresholds, no public funding</a:t>
            </a:r>
          </a:p>
          <a:p>
            <a:pPr>
              <a:buFontTx/>
              <a:buChar char="-"/>
            </a:pPr>
            <a:r>
              <a:rPr lang="en-US" dirty="0"/>
              <a:t>Private donations with low thresholds – emphasis is on internal party resources, such as membership fees, investment revenues, </a:t>
            </a:r>
            <a:r>
              <a:rPr lang="en-US" dirty="0" err="1"/>
              <a:t>etc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Top threshold on total election expenditure for all parties</a:t>
            </a:r>
          </a:p>
          <a:p>
            <a:pPr>
              <a:buFontTx/>
              <a:buChar char="-"/>
            </a:pPr>
            <a:r>
              <a:rPr lang="en-US" dirty="0"/>
              <a:t>Hybrid private/public funding (depends on relative weights)</a:t>
            </a:r>
          </a:p>
          <a:p>
            <a:pPr>
              <a:buFontTx/>
              <a:buChar char="-"/>
            </a:pPr>
            <a:r>
              <a:rPr lang="en-US" dirty="0"/>
              <a:t>Only public funding for parties </a:t>
            </a:r>
          </a:p>
        </p:txBody>
      </p:sp>
    </p:spTree>
    <p:extLst>
      <p:ext uri="{BB962C8B-B14F-4D97-AF65-F5344CB8AC3E}">
        <p14:creationId xmlns:p14="http://schemas.microsoft.com/office/powerpoint/2010/main" val="166946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F7075-0F20-B8C8-8C72-2DB59B0D4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Possible reforms for more sustainable and accountable political financing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92C22-1A62-2C58-1FB4-38AADA4B3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Increases in public funding difficult – fiscal reductions </a:t>
            </a:r>
          </a:p>
          <a:p>
            <a:r>
              <a:rPr lang="en-US" dirty="0"/>
              <a:t>Reduce top threshold of public funding – will enhance role of smaller donors and increase their prominence in party – will force parties to use fundraising as form of campaigning at grassroots – will </a:t>
            </a:r>
            <a:r>
              <a:rPr lang="en-US" dirty="0" err="1"/>
              <a:t>emphasise</a:t>
            </a:r>
            <a:r>
              <a:rPr lang="en-US" dirty="0"/>
              <a:t> membership fees</a:t>
            </a:r>
          </a:p>
          <a:p>
            <a:r>
              <a:rPr lang="en-US" dirty="0"/>
              <a:t>Place limit on total campaign expenditure – applicable from promulgation of election date until results declared</a:t>
            </a:r>
          </a:p>
          <a:p>
            <a:r>
              <a:rPr lang="en-US" dirty="0"/>
              <a:t>Limit the use of fronting: investments, civil society </a:t>
            </a:r>
            <a:r>
              <a:rPr lang="en-US" dirty="0" err="1"/>
              <a:t>organisations</a:t>
            </a:r>
            <a:endParaRPr lang="en-US" dirty="0"/>
          </a:p>
          <a:p>
            <a:r>
              <a:rPr lang="en-US" dirty="0"/>
              <a:t>Foreign funding: no foreign </a:t>
            </a:r>
            <a:r>
              <a:rPr lang="en-US" u="sng" dirty="0"/>
              <a:t>party</a:t>
            </a:r>
            <a:r>
              <a:rPr lang="en-US" dirty="0"/>
              <a:t>-SA party funding, close gap of training by foreign sources (S.8(4) </a:t>
            </a:r>
          </a:p>
        </p:txBody>
      </p:sp>
    </p:spTree>
    <p:extLst>
      <p:ext uri="{BB962C8B-B14F-4D97-AF65-F5344CB8AC3E}">
        <p14:creationId xmlns:p14="http://schemas.microsoft.com/office/powerpoint/2010/main" val="1193269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70A7E-E217-4FEA-DD12-1A4D4561A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75F16-4557-6456-E797-3F8B75FEF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Funding of public advertisements (in future more prominent) – ICASA policy continue</a:t>
            </a:r>
          </a:p>
          <a:p>
            <a:r>
              <a:rPr lang="en-US" dirty="0"/>
              <a:t>Funding in kind: problem to access the value, possible threshold</a:t>
            </a:r>
          </a:p>
          <a:p>
            <a:r>
              <a:rPr lang="en-US" dirty="0"/>
              <a:t>Arrangement with newcomers: new parties; independent candidates</a:t>
            </a:r>
          </a:p>
          <a:p>
            <a:r>
              <a:rPr lang="en-US" dirty="0"/>
              <a:t>IEC management of the Act:  non-compliance by parties undermines IEC’s public credibility (Chapter 5: S.16 suspend public payments, S.17 to recover money, S.18 admin fines) </a:t>
            </a:r>
          </a:p>
          <a:p>
            <a:pPr marL="0" indent="0">
              <a:buNone/>
            </a:pPr>
            <a:r>
              <a:rPr lang="en-US" dirty="0"/>
              <a:t>   Potential conflict in IEC between election management and policing 	of funding. </a:t>
            </a:r>
          </a:p>
        </p:txBody>
      </p:sp>
    </p:spTree>
    <p:extLst>
      <p:ext uri="{BB962C8B-B14F-4D97-AF65-F5344CB8AC3E}">
        <p14:creationId xmlns:p14="http://schemas.microsoft.com/office/powerpoint/2010/main" val="2217654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739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Strengthening democratic governance through robust, transparent and equitable political funding  Dirk Kotzé, Political Sciences, Unisa</vt:lpstr>
      <vt:lpstr>PowerPoint Presentation</vt:lpstr>
      <vt:lpstr>PowerPoint Presentation</vt:lpstr>
      <vt:lpstr>PowerPoint Presentation</vt:lpstr>
      <vt:lpstr>Democratic objective is a level playing field during elections</vt:lpstr>
      <vt:lpstr>Possible reforms for more sustainable and accountable political financing</vt:lpstr>
      <vt:lpstr>PowerPoint Presentation</vt:lpstr>
    </vt:vector>
  </TitlesOfParts>
  <Company>UNISA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Strengthening democratic governance through robust, transparent and equitable political funding  Dirk Kotzé, Political Sciences, Unisa</dc:title>
  <dc:creator>Kotze, Dirk</dc:creator>
  <cp:lastModifiedBy>Kotze, Dirk</cp:lastModifiedBy>
  <cp:revision>9</cp:revision>
  <dcterms:created xsi:type="dcterms:W3CDTF">2025-06-08T16:59:14Z</dcterms:created>
  <dcterms:modified xsi:type="dcterms:W3CDTF">2025-06-08T18:27:49Z</dcterms:modified>
</cp:coreProperties>
</file>